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92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921"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sp>
        <p:nvSpPr>
          <p:cNvPr id="78" name="Google Shape;78;p4"/>
          <p:cNvSpPr txBox="1"/>
          <p:nvPr>
            <p:ph idx="1" type="body"/>
          </p:nvPr>
        </p:nvSpPr>
        <p:spPr>
          <a:xfrm>
            <a:off x="438138" y="41439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9" name="Google Shape;79;p4"/>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cxnSp>
        <p:nvCxnSpPr>
          <p:cNvPr id="80" name="Google Shape;80;p4"/>
          <p:cNvCxnSpPr/>
          <p:nvPr/>
        </p:nvCxnSpPr>
        <p:spPr>
          <a:xfrm>
            <a:off x="417975" y="1604200"/>
            <a:ext cx="0" cy="8480400"/>
          </a:xfrm>
          <a:prstGeom prst="straightConnector1">
            <a:avLst/>
          </a:prstGeom>
          <a:noFill/>
          <a:ln cap="flat" cmpd="sng" w="9525">
            <a:solidFill>
              <a:srgbClr val="B7B7B7"/>
            </a:solidFill>
            <a:prstDash val="solid"/>
            <a:round/>
            <a:headEnd len="med" w="med" type="none"/>
            <a:tailEnd len="med" w="med" type="none"/>
          </a:ln>
        </p:spPr>
      </p:cxnSp>
      <p:grpSp>
        <p:nvGrpSpPr>
          <p:cNvPr id="81" name="Google Shape;81;p4"/>
          <p:cNvGrpSpPr/>
          <p:nvPr/>
        </p:nvGrpSpPr>
        <p:grpSpPr>
          <a:xfrm>
            <a:off x="404725" y="1529075"/>
            <a:ext cx="6908400" cy="72025"/>
            <a:chOff x="404725" y="1681475"/>
            <a:chExt cx="6908400" cy="72025"/>
          </a:xfrm>
        </p:grpSpPr>
        <p:cxnSp>
          <p:nvCxnSpPr>
            <p:cNvPr id="82" name="Google Shape;82;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3" name="Google Shape;83;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4" name="Google Shape;84;p4"/>
          <p:cNvCxnSpPr/>
          <p:nvPr/>
        </p:nvCxnSpPr>
        <p:spPr>
          <a:xfrm>
            <a:off x="7309525" y="1561900"/>
            <a:ext cx="0" cy="8565000"/>
          </a:xfrm>
          <a:prstGeom prst="straightConnector1">
            <a:avLst/>
          </a:prstGeom>
          <a:noFill/>
          <a:ln cap="flat" cmpd="sng" w="9525">
            <a:solidFill>
              <a:srgbClr val="B7B7B7"/>
            </a:solidFill>
            <a:prstDash val="solid"/>
            <a:round/>
            <a:headEnd len="med" w="med" type="none"/>
            <a:tailEnd len="med" w="med" type="none"/>
          </a:ln>
        </p:spPr>
      </p:cxnSp>
      <p:sp>
        <p:nvSpPr>
          <p:cNvPr id="85" name="Google Shape;85;p4"/>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6" name="Google Shape;86;p4"/>
          <p:cNvSpPr txBox="1"/>
          <p:nvPr>
            <p:ph idx="3"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7" name="Google Shape;87;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8" name="Google Shape;88;p4"/>
          <p:cNvCxnSpPr/>
          <p:nvPr/>
        </p:nvCxnSpPr>
        <p:spPr>
          <a:xfrm>
            <a:off x="3886200" y="3534350"/>
            <a:ext cx="0" cy="6566700"/>
          </a:xfrm>
          <a:prstGeom prst="straightConnector1">
            <a:avLst/>
          </a:prstGeom>
          <a:noFill/>
          <a:ln cap="flat" cmpd="sng" w="9525">
            <a:solidFill>
              <a:srgbClr val="B7B7B7"/>
            </a:solidFill>
            <a:prstDash val="solid"/>
            <a:round/>
            <a:headEnd len="med" w="med" type="none"/>
            <a:tailEnd len="med" w="med" type="none"/>
          </a:ln>
        </p:spPr>
      </p:cxnSp>
      <p:grpSp>
        <p:nvGrpSpPr>
          <p:cNvPr id="89" name="Google Shape;89;p4"/>
          <p:cNvGrpSpPr/>
          <p:nvPr/>
        </p:nvGrpSpPr>
        <p:grpSpPr>
          <a:xfrm>
            <a:off x="417975" y="1732850"/>
            <a:ext cx="2357775" cy="410125"/>
            <a:chOff x="417975" y="1885250"/>
            <a:chExt cx="2357775" cy="410125"/>
          </a:xfrm>
        </p:grpSpPr>
        <p:sp>
          <p:nvSpPr>
            <p:cNvPr id="90" name="Google Shape;90;p4"/>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4"/>
          <p:cNvGrpSpPr/>
          <p:nvPr/>
        </p:nvGrpSpPr>
        <p:grpSpPr>
          <a:xfrm>
            <a:off x="417975" y="3505200"/>
            <a:ext cx="2357775" cy="410125"/>
            <a:chOff x="265575" y="3352800"/>
            <a:chExt cx="2357775" cy="410125"/>
          </a:xfrm>
        </p:grpSpPr>
        <p:sp>
          <p:nvSpPr>
            <p:cNvPr id="95" name="Google Shape;95;p4"/>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4"/>
          <p:cNvGrpSpPr/>
          <p:nvPr/>
        </p:nvGrpSpPr>
        <p:grpSpPr>
          <a:xfrm>
            <a:off x="3872044" y="3505200"/>
            <a:ext cx="2747987" cy="410125"/>
            <a:chOff x="3567313" y="3200400"/>
            <a:chExt cx="2357775" cy="410125"/>
          </a:xfrm>
        </p:grpSpPr>
        <p:sp>
          <p:nvSpPr>
            <p:cNvPr id="100" name="Google Shape;100;p4"/>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4"/>
          <p:cNvGrpSpPr/>
          <p:nvPr/>
        </p:nvGrpSpPr>
        <p:grpSpPr>
          <a:xfrm>
            <a:off x="417963" y="7359750"/>
            <a:ext cx="2357775" cy="410125"/>
            <a:chOff x="-39237" y="6140550"/>
            <a:chExt cx="2357775" cy="410125"/>
          </a:xfrm>
        </p:grpSpPr>
        <p:sp>
          <p:nvSpPr>
            <p:cNvPr id="105" name="Google Shape;105;p4"/>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4"/>
          <p:cNvSpPr txBox="1"/>
          <p:nvPr/>
        </p:nvSpPr>
        <p:spPr>
          <a:xfrm>
            <a:off x="402100" y="17561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10" name="Google Shape;110;p4"/>
          <p:cNvSpPr txBox="1"/>
          <p:nvPr/>
        </p:nvSpPr>
        <p:spPr>
          <a:xfrm>
            <a:off x="476200" y="35051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11" name="Google Shape;111;p4"/>
          <p:cNvSpPr txBox="1"/>
          <p:nvPr/>
        </p:nvSpPr>
        <p:spPr>
          <a:xfrm>
            <a:off x="476188" y="73647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2" name="Google Shape;112;p4"/>
          <p:cNvSpPr txBox="1"/>
          <p:nvPr/>
        </p:nvSpPr>
        <p:spPr>
          <a:xfrm>
            <a:off x="3848750" y="35052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3" name="Google Shape;113;p4"/>
          <p:cNvSpPr txBox="1"/>
          <p:nvPr>
            <p:ph idx="4" type="body"/>
          </p:nvPr>
        </p:nvSpPr>
        <p:spPr>
          <a:xfrm>
            <a:off x="438150" y="7812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2678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7"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1" name="Google Shape;121;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2" name="Google Shape;142;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3"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9"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438150" y="713325"/>
            <a:ext cx="5190000" cy="7713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100"/>
              <a:buFont typeface="Arial"/>
              <a:buNone/>
            </a:pPr>
            <a:r>
              <a:rPr b="1" lang="en" sz="1600"/>
              <a:t>User Churn Project | </a:t>
            </a:r>
            <a:r>
              <a:rPr b="1" lang="en" sz="1600"/>
              <a:t>Preliminary Data</a:t>
            </a:r>
            <a:r>
              <a:rPr b="1" lang="en" sz="1600"/>
              <a:t> Summary</a:t>
            </a:r>
            <a:endParaRPr sz="1900"/>
          </a:p>
        </p:txBody>
      </p:sp>
      <p:sp>
        <p:nvSpPr>
          <p:cNvPr id="155" name="Google Shape;155;p8"/>
          <p:cNvSpPr txBox="1"/>
          <p:nvPr>
            <p:ph idx="3" type="subTitle"/>
          </p:nvPr>
        </p:nvSpPr>
        <p:spPr>
          <a:xfrm>
            <a:off x="465075" y="1030275"/>
            <a:ext cx="3516900" cy="400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200"/>
              </a:spcAft>
              <a:buClr>
                <a:schemeClr val="dk1"/>
              </a:buClr>
              <a:buSzPts val="1100"/>
              <a:buFont typeface="Arial"/>
              <a:buNone/>
            </a:pPr>
            <a:r>
              <a:rPr lang="en" sz="1400">
                <a:latin typeface="Roboto"/>
                <a:ea typeface="Roboto"/>
                <a:cs typeface="Roboto"/>
                <a:sym typeface="Roboto"/>
              </a:rPr>
              <a:t>Prepared for: Waze Leadership Team</a:t>
            </a:r>
            <a:endParaRPr sz="1400">
              <a:latin typeface="Roboto"/>
              <a:ea typeface="Roboto"/>
              <a:cs typeface="Roboto"/>
              <a:sym typeface="Roboto"/>
            </a:endParaRPr>
          </a:p>
        </p:txBody>
      </p:sp>
      <p:sp>
        <p:nvSpPr>
          <p:cNvPr id="156" name="Google Shape;156;p8"/>
          <p:cNvSpPr txBox="1"/>
          <p:nvPr/>
        </p:nvSpPr>
        <p:spPr>
          <a:xfrm>
            <a:off x="4247488" y="6935775"/>
            <a:ext cx="3080100" cy="562800"/>
          </a:xfrm>
          <a:prstGeom prst="rect">
            <a:avLst/>
          </a:prstGeom>
          <a:noFill/>
          <a:ln>
            <a:noFill/>
          </a:ln>
        </p:spPr>
        <p:txBody>
          <a:bodyPr anchorCtr="0" anchor="t" bIns="91425" lIns="91425" spcFirstLastPara="1" rIns="91425" wrap="square" tIns="91425">
            <a:noAutofit/>
          </a:bodyPr>
          <a:lstStyle/>
          <a:p>
            <a:pPr indent="0" lvl="0" marL="0" rtl="0" algn="ctr">
              <a:lnSpc>
                <a:spcPct val="85000"/>
              </a:lnSpc>
              <a:spcBef>
                <a:spcPts val="0"/>
              </a:spcBef>
              <a:spcAft>
                <a:spcPts val="0"/>
              </a:spcAft>
              <a:buSzPts val="770"/>
              <a:buNone/>
            </a:pPr>
            <a:r>
              <a:t/>
            </a:r>
            <a:endParaRPr i="1" sz="1000">
              <a:solidFill>
                <a:srgbClr val="000000"/>
              </a:solidFill>
              <a:latin typeface="Google Sans"/>
              <a:ea typeface="Google Sans"/>
              <a:cs typeface="Google Sans"/>
              <a:sym typeface="Google Sans"/>
            </a:endParaRPr>
          </a:p>
        </p:txBody>
      </p:sp>
      <p:sp>
        <p:nvSpPr>
          <p:cNvPr id="157" name="Google Shape;157;p8"/>
          <p:cNvSpPr txBox="1"/>
          <p:nvPr/>
        </p:nvSpPr>
        <p:spPr>
          <a:xfrm>
            <a:off x="4160763" y="6838600"/>
            <a:ext cx="3000000" cy="36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t/>
            </a:r>
            <a:endParaRPr b="1"/>
          </a:p>
        </p:txBody>
      </p:sp>
      <p:sp>
        <p:nvSpPr>
          <p:cNvPr id="158" name="Google Shape;158;p8"/>
          <p:cNvSpPr txBox="1"/>
          <p:nvPr/>
        </p:nvSpPr>
        <p:spPr>
          <a:xfrm>
            <a:off x="404725" y="2126238"/>
            <a:ext cx="6862500" cy="136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t/>
            </a:r>
            <a:endParaRPr sz="8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Roboto"/>
                <a:ea typeface="Roboto"/>
                <a:cs typeface="Roboto"/>
                <a:sym typeface="Roboto"/>
              </a:rPr>
              <a:t>This report offers a preliminary data summary, information on the project status and key insights of Milestone 2, which impact the future development of the overall project.  </a:t>
            </a:r>
            <a:endParaRPr b="1" sz="1200">
              <a:solidFill>
                <a:schemeClr val="dk1"/>
              </a:solidFill>
              <a:latin typeface="Google Sans"/>
              <a:ea typeface="Google Sans"/>
              <a:cs typeface="Google Sans"/>
              <a:sym typeface="Google Sans"/>
            </a:endParaRPr>
          </a:p>
        </p:txBody>
      </p:sp>
      <p:sp>
        <p:nvSpPr>
          <p:cNvPr id="159" name="Google Shape;159;p8"/>
          <p:cNvSpPr txBox="1"/>
          <p:nvPr/>
        </p:nvSpPr>
        <p:spPr>
          <a:xfrm>
            <a:off x="4326300" y="5195775"/>
            <a:ext cx="258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Google Sans"/>
              <a:ea typeface="Google Sans"/>
              <a:cs typeface="Google Sans"/>
              <a:sym typeface="Google Sans"/>
            </a:endParaRPr>
          </a:p>
        </p:txBody>
      </p:sp>
      <p:pic>
        <p:nvPicPr>
          <p:cNvPr id="160" name="Google Shape;160;p8"/>
          <p:cNvPicPr preferRelativeResize="0"/>
          <p:nvPr/>
        </p:nvPicPr>
        <p:blipFill>
          <a:blip r:embed="rId3">
            <a:alphaModFix/>
          </a:blip>
          <a:stretch>
            <a:fillRect/>
          </a:stretch>
        </p:blipFill>
        <p:spPr>
          <a:xfrm>
            <a:off x="5213744" y="63500"/>
            <a:ext cx="1947034" cy="562800"/>
          </a:xfrm>
          <a:prstGeom prst="rect">
            <a:avLst/>
          </a:prstGeom>
          <a:noFill/>
          <a:ln>
            <a:noFill/>
          </a:ln>
        </p:spPr>
      </p:pic>
      <p:sp>
        <p:nvSpPr>
          <p:cNvPr id="161" name="Google Shape;161;p8"/>
          <p:cNvSpPr txBox="1"/>
          <p:nvPr/>
        </p:nvSpPr>
        <p:spPr>
          <a:xfrm>
            <a:off x="-3137550" y="3698050"/>
            <a:ext cx="2819400" cy="369300"/>
          </a:xfrm>
          <a:prstGeom prst="rect">
            <a:avLst/>
          </a:prstGeom>
          <a:noFill/>
          <a:ln>
            <a:noFill/>
          </a:ln>
        </p:spPr>
        <p:txBody>
          <a:bodyPr anchorCtr="0" anchor="t" bIns="91425" lIns="91425" spcFirstLastPara="1" rIns="91425" wrap="square" tIns="91425">
            <a:spAutoFit/>
          </a:bodyPr>
          <a:lstStyle/>
          <a:p>
            <a:pPr indent="0" lvl="0" marL="228600" rtl="0" algn="l">
              <a:spcBef>
                <a:spcPts val="0"/>
              </a:spcBef>
              <a:spcAft>
                <a:spcPts val="0"/>
              </a:spcAft>
              <a:buNone/>
            </a:pPr>
            <a:r>
              <a:t/>
            </a:r>
            <a:endParaRPr sz="1200">
              <a:latin typeface="Google Sans"/>
              <a:ea typeface="Google Sans"/>
              <a:cs typeface="Google Sans"/>
              <a:sym typeface="Google Sans"/>
            </a:endParaRPr>
          </a:p>
        </p:txBody>
      </p:sp>
      <p:grpSp>
        <p:nvGrpSpPr>
          <p:cNvPr id="162" name="Google Shape;162;p8"/>
          <p:cNvGrpSpPr/>
          <p:nvPr/>
        </p:nvGrpSpPr>
        <p:grpSpPr>
          <a:xfrm>
            <a:off x="438150" y="3973875"/>
            <a:ext cx="3415500" cy="3299732"/>
            <a:chOff x="438150" y="3745275"/>
            <a:chExt cx="3415500" cy="3299732"/>
          </a:xfrm>
        </p:grpSpPr>
        <p:sp>
          <p:nvSpPr>
            <p:cNvPr id="163" name="Google Shape;163;p8"/>
            <p:cNvSpPr txBox="1"/>
            <p:nvPr/>
          </p:nvSpPr>
          <p:spPr>
            <a:xfrm>
              <a:off x="438150" y="3745275"/>
              <a:ext cx="341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Roboto"/>
                  <a:ea typeface="Roboto"/>
                  <a:cs typeface="Roboto"/>
                  <a:sym typeface="Roboto"/>
                </a:rPr>
                <a:t>Milestone 2 - Compile Summary Information </a:t>
              </a:r>
              <a:endParaRPr b="1" sz="1200">
                <a:latin typeface="Roboto"/>
                <a:ea typeface="Roboto"/>
                <a:cs typeface="Roboto"/>
                <a:sym typeface="Roboto"/>
              </a:endParaRPr>
            </a:p>
          </p:txBody>
        </p:sp>
        <p:sp>
          <p:nvSpPr>
            <p:cNvPr id="164" name="Google Shape;164;p8"/>
            <p:cNvSpPr txBox="1"/>
            <p:nvPr/>
          </p:nvSpPr>
          <p:spPr>
            <a:xfrm>
              <a:off x="482325" y="4038407"/>
              <a:ext cx="3224100" cy="3006600"/>
            </a:xfrm>
            <a:prstGeom prst="rect">
              <a:avLst/>
            </a:prstGeom>
            <a:noFill/>
            <a:ln>
              <a:noFill/>
            </a:ln>
          </p:spPr>
          <p:txBody>
            <a:bodyPr anchorCtr="0" anchor="t" bIns="91425" lIns="91425" spcFirstLastPara="1" rIns="91425" wrap="square" tIns="91425">
              <a:spAutoFit/>
            </a:bodyPr>
            <a:lstStyle/>
            <a:p>
              <a:pPr indent="-314325" lvl="0" marL="257175" rtl="0" algn="l">
                <a:lnSpc>
                  <a:spcPct val="100000"/>
                </a:lnSpc>
                <a:spcBef>
                  <a:spcPts val="0"/>
                </a:spcBef>
                <a:spcAft>
                  <a:spcPts val="0"/>
                </a:spcAft>
                <a:buNone/>
              </a:pPr>
              <a:r>
                <a:rPr lang="en" sz="1500">
                  <a:solidFill>
                    <a:schemeClr val="dk1"/>
                  </a:solidFill>
                </a:rPr>
                <a:t>🎯 </a:t>
              </a:r>
              <a:r>
                <a:rPr b="1" lang="en" sz="1200">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Inspect user data to learn important relationships between variables. </a:t>
              </a:r>
              <a:endParaRPr sz="1200">
                <a:solidFill>
                  <a:schemeClr val="dk1"/>
                </a:solidFill>
                <a:latin typeface="Roboto"/>
                <a:ea typeface="Roboto"/>
                <a:cs typeface="Roboto"/>
                <a:sym typeface="Roboto"/>
              </a:endParaRPr>
            </a:p>
            <a:p>
              <a:pPr indent="-314325" lvl="0" marL="257175" rtl="0" algn="l">
                <a:lnSpc>
                  <a:spcPct val="100000"/>
                </a:lnSpc>
                <a:spcBef>
                  <a:spcPts val="700"/>
                </a:spcBef>
                <a:spcAft>
                  <a:spcPts val="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190500" lvl="0" marL="457200" rtl="0" algn="l">
                <a:lnSpc>
                  <a:spcPct val="100000"/>
                </a:lnSpc>
                <a:spcBef>
                  <a:spcPts val="500"/>
                </a:spcBef>
                <a:spcAft>
                  <a:spcPts val="0"/>
                </a:spcAft>
                <a:buClr>
                  <a:schemeClr val="dk1"/>
                </a:buClr>
                <a:buSzPts val="1200"/>
                <a:buFont typeface="Roboto"/>
                <a:buChar char="●"/>
              </a:pPr>
              <a:r>
                <a:rPr lang="en" sz="1200">
                  <a:solidFill>
                    <a:schemeClr val="dk1"/>
                  </a:solidFill>
                  <a:latin typeface="Roboto"/>
                  <a:ea typeface="Roboto"/>
                  <a:cs typeface="Roboto"/>
                  <a:sym typeface="Roboto"/>
                </a:rPr>
                <a:t>Built a dataframe</a:t>
              </a:r>
              <a:endParaRPr sz="1200">
                <a:solidFill>
                  <a:schemeClr val="dk1"/>
                </a:solidFill>
                <a:latin typeface="Roboto"/>
                <a:ea typeface="Roboto"/>
                <a:cs typeface="Roboto"/>
                <a:sym typeface="Roboto"/>
              </a:endParaRPr>
            </a:p>
            <a:p>
              <a:pPr indent="-190500" lvl="1" marL="685800" rtl="0" algn="l">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Each row represents a single observation, and each column represents a single variable</a:t>
              </a:r>
              <a:endParaRPr sz="1200">
                <a:solidFill>
                  <a:schemeClr val="dk1"/>
                </a:solidFill>
                <a:latin typeface="Roboto"/>
                <a:ea typeface="Roboto"/>
                <a:cs typeface="Roboto"/>
                <a:sym typeface="Roboto"/>
              </a:endParaRPr>
            </a:p>
            <a:p>
              <a:pPr indent="-190500" lvl="0" marL="457200" rtl="0" algn="l">
                <a:lnSpc>
                  <a:spcPct val="100000"/>
                </a:lnSpc>
                <a:spcBef>
                  <a:spcPts val="300"/>
                </a:spcBef>
                <a:spcAft>
                  <a:spcPts val="0"/>
                </a:spcAft>
                <a:buClr>
                  <a:schemeClr val="dk1"/>
                </a:buClr>
                <a:buSzPts val="1200"/>
                <a:buFont typeface="Roboto"/>
                <a:buChar char="●"/>
              </a:pPr>
              <a:r>
                <a:rPr lang="en" sz="1200">
                  <a:solidFill>
                    <a:schemeClr val="dk1"/>
                  </a:solidFill>
                  <a:latin typeface="Roboto"/>
                  <a:ea typeface="Roboto"/>
                  <a:cs typeface="Roboto"/>
                  <a:sym typeface="Roboto"/>
                </a:rPr>
                <a:t>Collected preliminary statistics</a:t>
              </a:r>
              <a:endParaRPr sz="1200">
                <a:solidFill>
                  <a:schemeClr val="dk1"/>
                </a:solidFill>
                <a:latin typeface="Roboto"/>
                <a:ea typeface="Roboto"/>
                <a:cs typeface="Roboto"/>
                <a:sym typeface="Roboto"/>
              </a:endParaRPr>
            </a:p>
            <a:p>
              <a:pPr indent="-190500" lvl="0" marL="457200" rtl="0" algn="l">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Analyzed user behavior</a:t>
              </a:r>
              <a:endParaRPr sz="1200">
                <a:solidFill>
                  <a:schemeClr val="dk1"/>
                </a:solidFill>
                <a:latin typeface="Roboto"/>
                <a:ea typeface="Roboto"/>
                <a:cs typeface="Roboto"/>
                <a:sym typeface="Roboto"/>
              </a:endParaRPr>
            </a:p>
            <a:p>
              <a:pPr indent="-314325" lvl="0" marL="257175" rtl="0" algn="l">
                <a:lnSpc>
                  <a:spcPct val="100000"/>
                </a:lnSpc>
                <a:spcBef>
                  <a:spcPts val="700"/>
                </a:spcBef>
                <a:spcAft>
                  <a:spcPts val="50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Our team determined important relationships between variables that will guide further analysis of user data. </a:t>
              </a:r>
              <a:endParaRPr sz="1200">
                <a:solidFill>
                  <a:schemeClr val="dk1"/>
                </a:solidFill>
                <a:latin typeface="Roboto"/>
                <a:ea typeface="Roboto"/>
                <a:cs typeface="Roboto"/>
                <a:sym typeface="Roboto"/>
              </a:endParaRPr>
            </a:p>
          </p:txBody>
        </p:sp>
      </p:grpSp>
      <p:sp>
        <p:nvSpPr>
          <p:cNvPr id="165" name="Google Shape;165;p8"/>
          <p:cNvSpPr txBox="1"/>
          <p:nvPr/>
        </p:nvSpPr>
        <p:spPr>
          <a:xfrm>
            <a:off x="3939600" y="3976275"/>
            <a:ext cx="3354900" cy="4719000"/>
          </a:xfrm>
          <a:prstGeom prst="rect">
            <a:avLst/>
          </a:prstGeom>
          <a:noFill/>
          <a:ln>
            <a:noFill/>
          </a:ln>
        </p:spPr>
        <p:txBody>
          <a:bodyPr anchorCtr="0" anchor="t" bIns="91425" lIns="91425" spcFirstLastPara="1" rIns="91425" wrap="square" tIns="91425">
            <a:noAutofit/>
          </a:bodyPr>
          <a:lstStyle/>
          <a:p>
            <a:pPr indent="-187325" lvl="0" marL="142875" rtl="0" algn="l">
              <a:lnSpc>
                <a:spcPct val="100000"/>
              </a:lnSpc>
              <a:spcBef>
                <a:spcPts val="0"/>
              </a:spcBef>
              <a:spcAft>
                <a:spcPts val="0"/>
              </a:spcAft>
              <a:buClr>
                <a:schemeClr val="dk1"/>
              </a:buClr>
              <a:buSzPts val="1150"/>
              <a:buFont typeface="Roboto"/>
              <a:buChar char="●"/>
            </a:pPr>
            <a:r>
              <a:rPr lang="en" sz="1150">
                <a:latin typeface="Roboto"/>
                <a:ea typeface="Roboto"/>
                <a:cs typeface="Roboto"/>
                <a:sym typeface="Roboto"/>
              </a:rPr>
              <a:t>This dataset contains</a:t>
            </a:r>
            <a:r>
              <a:rPr b="1" lang="en" sz="1150">
                <a:latin typeface="Roboto"/>
                <a:ea typeface="Roboto"/>
                <a:cs typeface="Roboto"/>
                <a:sym typeface="Roboto"/>
              </a:rPr>
              <a:t> 82% retained users </a:t>
            </a:r>
            <a:r>
              <a:rPr lang="en" sz="1150">
                <a:latin typeface="Roboto"/>
                <a:ea typeface="Roboto"/>
                <a:cs typeface="Roboto"/>
                <a:sym typeface="Roboto"/>
              </a:rPr>
              <a:t>and</a:t>
            </a:r>
            <a:r>
              <a:rPr b="1" lang="en" sz="1150">
                <a:latin typeface="Roboto"/>
                <a:ea typeface="Roboto"/>
                <a:cs typeface="Roboto"/>
                <a:sym typeface="Roboto"/>
              </a:rPr>
              <a:t> 18% churned users</a:t>
            </a:r>
            <a:r>
              <a:rPr lang="en" sz="1150">
                <a:latin typeface="Roboto"/>
                <a:ea typeface="Roboto"/>
                <a:cs typeface="Roboto"/>
                <a:sym typeface="Roboto"/>
              </a:rPr>
              <a:t>.</a:t>
            </a:r>
            <a:endParaRPr sz="1150">
              <a:latin typeface="Roboto"/>
              <a:ea typeface="Roboto"/>
              <a:cs typeface="Roboto"/>
              <a:sym typeface="Roboto"/>
            </a:endParaRPr>
          </a:p>
          <a:p>
            <a:pPr indent="-187325" lvl="0" marL="142875" rtl="0" algn="l">
              <a:lnSpc>
                <a:spcPct val="100000"/>
              </a:lnSpc>
              <a:spcBef>
                <a:spcPts val="800"/>
              </a:spcBef>
              <a:spcAft>
                <a:spcPts val="0"/>
              </a:spcAft>
              <a:buClr>
                <a:schemeClr val="dk1"/>
              </a:buClr>
              <a:buSzPts val="1150"/>
              <a:buFont typeface="Roboto"/>
              <a:buChar char="●"/>
            </a:pPr>
            <a:r>
              <a:rPr lang="en" sz="1150">
                <a:latin typeface="Roboto"/>
                <a:ea typeface="Roboto"/>
                <a:cs typeface="Roboto"/>
                <a:sym typeface="Roboto"/>
              </a:rPr>
              <a:t>The dataset contains 12 unique variables with types including objects, floats, and integers; the label column is missing 700 values with no indication that the omissions are non-random.</a:t>
            </a:r>
            <a:endParaRPr sz="1150">
              <a:latin typeface="Roboto"/>
              <a:ea typeface="Roboto"/>
              <a:cs typeface="Roboto"/>
              <a:sym typeface="Roboto"/>
            </a:endParaRPr>
          </a:p>
          <a:p>
            <a:pPr indent="-158750" lvl="0" marL="114300" rtl="0" algn="l">
              <a:spcBef>
                <a:spcPts val="800"/>
              </a:spcBef>
              <a:spcAft>
                <a:spcPts val="0"/>
              </a:spcAft>
              <a:buClr>
                <a:schemeClr val="dk1"/>
              </a:buClr>
              <a:buSzPts val="1150"/>
              <a:buFont typeface="Roboto"/>
              <a:buChar char="●"/>
            </a:pPr>
            <a:r>
              <a:rPr lang="en" sz="1150">
                <a:latin typeface="Roboto"/>
                <a:ea typeface="Roboto"/>
                <a:cs typeface="Roboto"/>
                <a:sym typeface="Roboto"/>
              </a:rPr>
              <a:t>Churned users averaged ~3 more drives in the last month than retained users.</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R</a:t>
            </a:r>
            <a:r>
              <a:rPr lang="en" sz="1150">
                <a:latin typeface="Roboto"/>
                <a:ea typeface="Roboto"/>
                <a:cs typeface="Roboto"/>
                <a:sym typeface="Roboto"/>
              </a:rPr>
              <a:t>etained users used the app on over twice as many days as churned users in the last month.</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The median churned user drove ~200 more kilometers and 2.5 more hours during the last month than the median retained user.</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Churned users had more drives in fewer days, and their trips were farther and longer in duration. Perhaps this is suggestive of a user profile; our team will have to continue exploring! </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The median user who churned drove 698 kilometers each day they drove last month, which is about 240% the per-drive-day distance of retained users.</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solidFill>
                  <a:schemeClr val="dk1"/>
                </a:solidFill>
                <a:latin typeface="Roboto"/>
                <a:ea typeface="Roboto"/>
                <a:cs typeface="Roboto"/>
                <a:sym typeface="Roboto"/>
              </a:rPr>
              <a:t>R</a:t>
            </a:r>
            <a:r>
              <a:rPr lang="en" sz="1150">
                <a:solidFill>
                  <a:schemeClr val="dk1"/>
                </a:solidFill>
                <a:latin typeface="Roboto"/>
                <a:ea typeface="Roboto"/>
                <a:cs typeface="Roboto"/>
                <a:sym typeface="Roboto"/>
              </a:rPr>
              <a:t>egardless of user churn, the users represented in this data drive a lot! It is probably safe to assume that this data does not represent typical drivers at large. </a:t>
            </a:r>
            <a:endParaRPr sz="1150">
              <a:latin typeface="Roboto"/>
              <a:ea typeface="Roboto"/>
              <a:cs typeface="Roboto"/>
              <a:sym typeface="Roboto"/>
            </a:endParaRPr>
          </a:p>
          <a:p>
            <a:pPr indent="0" lvl="0" marL="457200" rtl="0" algn="l">
              <a:spcBef>
                <a:spcPts val="1000"/>
              </a:spcBef>
              <a:spcAft>
                <a:spcPts val="1000"/>
              </a:spcAft>
              <a:buNone/>
            </a:pPr>
            <a:r>
              <a:t/>
            </a:r>
            <a:endParaRPr sz="1200">
              <a:latin typeface="Roboto"/>
              <a:ea typeface="Roboto"/>
              <a:cs typeface="Roboto"/>
              <a:sym typeface="Roboto"/>
            </a:endParaRPr>
          </a:p>
        </p:txBody>
      </p:sp>
      <p:sp>
        <p:nvSpPr>
          <p:cNvPr id="166" name="Google Shape;166;p8"/>
          <p:cNvSpPr txBox="1"/>
          <p:nvPr/>
        </p:nvSpPr>
        <p:spPr>
          <a:xfrm>
            <a:off x="404725" y="7798200"/>
            <a:ext cx="3448800" cy="2260200"/>
          </a:xfrm>
          <a:prstGeom prst="rect">
            <a:avLst/>
          </a:prstGeom>
          <a:noFill/>
          <a:ln>
            <a:noFill/>
          </a:ln>
        </p:spPr>
        <p:txBody>
          <a:bodyPr anchorCtr="0" anchor="t" bIns="91425" lIns="91425" spcFirstLastPara="1" rIns="91425" wrap="square" tIns="91425">
            <a:spAutoFit/>
          </a:bodyPr>
          <a:lstStyle/>
          <a:p>
            <a:pPr indent="-187325" lvl="0" marL="285750" rtl="0" algn="l">
              <a:spcBef>
                <a:spcPts val="0"/>
              </a:spcBef>
              <a:spcAft>
                <a:spcPts val="0"/>
              </a:spcAft>
              <a:buClr>
                <a:schemeClr val="dk1"/>
              </a:buClr>
              <a:buSzPts val="1150"/>
              <a:buFont typeface="Roboto"/>
              <a:buChar char="➔"/>
            </a:pPr>
            <a:r>
              <a:rPr b="1" lang="en" sz="1150">
                <a:solidFill>
                  <a:schemeClr val="dk1"/>
                </a:solidFill>
                <a:latin typeface="Roboto"/>
                <a:ea typeface="Roboto"/>
                <a:cs typeface="Roboto"/>
                <a:sym typeface="Roboto"/>
              </a:rPr>
              <a:t>Our team recommends gathering more data on the super-drivers</a:t>
            </a:r>
            <a:r>
              <a:rPr lang="en" sz="1150">
                <a:solidFill>
                  <a:schemeClr val="dk1"/>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a:solidFill>
                <a:schemeClr val="dk1"/>
              </a:solidFill>
              <a:latin typeface="Roboto"/>
              <a:ea typeface="Roboto"/>
              <a:cs typeface="Roboto"/>
              <a:sym typeface="Roboto"/>
            </a:endParaRPr>
          </a:p>
          <a:p>
            <a:pPr indent="-187325" lvl="0" marL="285750" rtl="0" algn="l">
              <a:spcBef>
                <a:spcPts val="1000"/>
              </a:spcBef>
              <a:spcAft>
                <a:spcPts val="1000"/>
              </a:spcAft>
              <a:buClr>
                <a:schemeClr val="dk1"/>
              </a:buClr>
              <a:buSzPts val="1150"/>
              <a:buFont typeface="Roboto"/>
              <a:buChar char="➔"/>
            </a:pPr>
            <a:r>
              <a:rPr b="1" lang="en" sz="1150">
                <a:solidFill>
                  <a:schemeClr val="dk1"/>
                </a:solidFill>
                <a:latin typeface="Roboto"/>
                <a:ea typeface="Roboto"/>
                <a:cs typeface="Roboto"/>
                <a:sym typeface="Roboto"/>
              </a:rPr>
              <a:t>The immediate next step is to conduct thorough EDA and develop data visualizations</a:t>
            </a:r>
            <a:r>
              <a:rPr lang="en" sz="1150">
                <a:solidFill>
                  <a:schemeClr val="dk1"/>
                </a:solidFill>
                <a:latin typeface="Roboto"/>
                <a:ea typeface="Roboto"/>
                <a:cs typeface="Roboto"/>
                <a:sym typeface="Roboto"/>
              </a:rPr>
              <a:t> to illustrate the narrative behind the data and guide future project decisions. </a:t>
            </a:r>
            <a:endParaRPr sz="115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